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00"/>
    <a:srgbClr val="FF33CC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02B8330-F824-4F3E-A4CB-246DDF401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3C7EA-CC6E-4F7A-8C44-6379281AC4C4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776FC-D5DD-4CB3-B139-BAF01F5B4A20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CB850-ACF2-4872-AB60-EF9526A12F0D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17B25-AC98-44FC-90CA-5C15CB40A874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60923D-7A7F-43A1-BABC-6F3EE1E37B95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ABE5D5-CA8C-4259-A5AD-596C606DA24F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8ED46-7489-443B-B722-0502F5726C17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F3404-9F42-4DE3-B748-04BC07378E5F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DB410-E94C-4B1A-9178-E168F98F08C5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70286B-7939-459B-BD15-89DF0A1A3AC6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D2A22-673C-4530-ADBF-6E3AFCEA423F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0B4F4-CBA0-4DA2-A2D7-0B27026C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D4B7-737E-4FB0-8254-7D821A1FB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C1292-5C76-4788-9C8D-EC4EE0256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B314D-38C2-4A6F-98AB-349F2DA16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08DE9-B62D-4534-ACC8-6B81FE80C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A688E-4C7A-4AE6-8DD9-A2A11F4C5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BF795-05C6-475F-9398-80FA1DB0A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AE022-612D-4DC7-90EC-481257A34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88A3-1410-42DA-BC56-65EDF8B92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A036-1CD9-435B-A324-CB06E5E87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43B4C-E814-470D-ADA1-4ADC0CE79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F2E3B-D46E-411A-849B-0E4E0F9AE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2FC819F-C02D-48F9-8979-4568C2A17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914400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6000" b="1" smtClean="0">
                <a:solidFill>
                  <a:srgbClr val="FF0066"/>
                </a:solidFill>
              </a:rPr>
              <a:t>TOÁN</a:t>
            </a:r>
            <a:r>
              <a:rPr lang="en-US" sz="10300" b="1" smtClean="0">
                <a:solidFill>
                  <a:srgbClr val="FF0066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5400" b="1" i="1" smtClean="0">
                <a:solidFill>
                  <a:schemeClr val="folHlink"/>
                </a:solidFill>
              </a:rPr>
              <a:t>BIỂU THỨC CÓ CHỨA </a:t>
            </a:r>
          </a:p>
          <a:p>
            <a:pPr eaLnBrk="1" hangingPunct="1">
              <a:lnSpc>
                <a:spcPct val="80000"/>
              </a:lnSpc>
            </a:pPr>
            <a:r>
              <a:rPr lang="en-US" sz="5400" b="1" i="1" smtClean="0">
                <a:solidFill>
                  <a:schemeClr val="folHlink"/>
                </a:solidFill>
              </a:rPr>
              <a:t>BA CHỮ</a:t>
            </a:r>
            <a:endParaRPr lang="en-US" sz="22100" b="1" smtClean="0">
              <a:solidFill>
                <a:srgbClr val="FF0066"/>
              </a:solidFill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sz="8000" b="1" smtClean="0">
                <a:solidFill>
                  <a:srgbClr val="FF0066"/>
                </a:solidFill>
              </a:rPr>
              <a:t>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a)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folHlink"/>
                </a:solidFill>
              </a:rPr>
              <a:t>m + n +p    = 10 + 5 + 2   =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FF33CC"/>
                </a:solidFill>
              </a:rPr>
              <a:t>17</a:t>
            </a: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   </a:t>
            </a:r>
            <a:r>
              <a:rPr lang="en-US" smtClean="0">
                <a:solidFill>
                  <a:schemeClr val="folHlink"/>
                </a:solidFill>
              </a:rPr>
              <a:t>m + (n + p) = 10 + (5 + 2) = 10 + 7 =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FF33CC"/>
                </a:solidFill>
              </a:rPr>
              <a:t>17 </a:t>
            </a: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 b)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folHlink"/>
                </a:solidFill>
              </a:rPr>
              <a:t>m – n – p   = 10 – 5 – 2   =</a:t>
            </a:r>
            <a:r>
              <a:rPr lang="en-US" smtClean="0">
                <a:solidFill>
                  <a:schemeClr val="hlink"/>
                </a:solidFill>
              </a:rPr>
              <a:t>  </a:t>
            </a:r>
            <a:r>
              <a:rPr lang="en-US" smtClean="0">
                <a:solidFill>
                  <a:srgbClr val="FF33CC"/>
                </a:solidFill>
              </a:rPr>
              <a:t>3</a:t>
            </a: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   </a:t>
            </a:r>
            <a:r>
              <a:rPr lang="en-US" smtClean="0">
                <a:solidFill>
                  <a:schemeClr val="folHlink"/>
                </a:solidFill>
              </a:rPr>
              <a:t>m – (n –p)  = 10 – (5 – 2) = 10 – 3 =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FF33CC"/>
                </a:solidFill>
              </a:rPr>
              <a:t>7</a:t>
            </a: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rgbClr val="FF33CC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 c)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chemeClr val="folHlink"/>
                </a:solidFill>
              </a:rPr>
              <a:t>m + n x p   = 10 + 5 x 2 = 10 + 10 =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FF33CC"/>
                </a:solidFill>
              </a:rPr>
              <a:t>20</a:t>
            </a: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   </a:t>
            </a:r>
            <a:r>
              <a:rPr lang="en-US" smtClean="0">
                <a:solidFill>
                  <a:schemeClr val="folHlink"/>
                </a:solidFill>
              </a:rPr>
              <a:t>(m + n) x p = (10+5)x 2 = 15 x 2    =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>
                <a:solidFill>
                  <a:srgbClr val="FF33CC"/>
                </a:solidFill>
              </a:rPr>
              <a:t>30</a:t>
            </a: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BÀI TẬP VỀ NHÀ : Bài 4 trang 44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fol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1752600" y="2743200"/>
            <a:ext cx="5410200" cy="3048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438400" y="3657600"/>
            <a:ext cx="533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chemeClr val="folHlink"/>
                </a:solidFill>
                <a:latin typeface="Arial" charset="0"/>
              </a:rPr>
              <a:t>a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791200" y="3733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chemeClr val="folHlink"/>
                </a:solidFill>
                <a:latin typeface="Arial" charset="0"/>
              </a:rPr>
              <a:t>b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038600" y="58674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chemeClr val="folHlink"/>
                </a:solidFill>
                <a:latin typeface="Arial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 animBg="1"/>
      <p:bldP spid="37893" grpId="0" animBg="1"/>
      <p:bldP spid="37894" grpId="0" animBg="1"/>
      <p:bldP spid="378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6600" smtClean="0">
                <a:solidFill>
                  <a:schemeClr val="folHlink"/>
                </a:solidFill>
              </a:rPr>
              <a:t>BÀI CŨ 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4400" smtClean="0">
                <a:solidFill>
                  <a:schemeClr val="folHlink"/>
                </a:solidFill>
              </a:rPr>
              <a:t>Nhắc lại công thức và quy tắc  “Tính chất giao hoán của phép cộng” ?</a:t>
            </a:r>
          </a:p>
          <a:p>
            <a:pPr eaLnBrk="1" hangingPunct="1">
              <a:lnSpc>
                <a:spcPct val="80000"/>
              </a:lnSpc>
            </a:pPr>
            <a:endParaRPr lang="en-US" sz="4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4400" smtClean="0">
                <a:solidFill>
                  <a:schemeClr val="folHlink"/>
                </a:solidFill>
              </a:rPr>
              <a:t>Khi đổi chỗ các số hạng trong một tổng thì tổng không thay đổi</a:t>
            </a:r>
          </a:p>
          <a:p>
            <a:pPr eaLnBrk="1" hangingPunct="1">
              <a:lnSpc>
                <a:spcPct val="80000"/>
              </a:lnSpc>
            </a:pPr>
            <a:endParaRPr lang="en-US" sz="44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b="1" i="1" smtClean="0">
                <a:solidFill>
                  <a:schemeClr val="folHlink"/>
                </a:solidFill>
              </a:rPr>
              <a:t>Biểu thức có chứa ba chữ</a:t>
            </a:r>
          </a:p>
          <a:p>
            <a:pPr marL="609600" indent="-609600" eaLnBrk="1" hangingPunct="1">
              <a:buFontTx/>
              <a:buNone/>
            </a:pPr>
            <a:r>
              <a:rPr lang="en-US" b="1" i="1" smtClean="0">
                <a:solidFill>
                  <a:schemeClr val="folHlink"/>
                </a:solidFill>
              </a:rPr>
              <a:t> * Ví dụ : </a:t>
            </a:r>
            <a:r>
              <a:rPr lang="en-US" smtClean="0">
                <a:solidFill>
                  <a:schemeClr val="folHlink"/>
                </a:solidFill>
              </a:rPr>
              <a:t>An, Bình và Cường cùng đi câu cá.</a:t>
            </a:r>
            <a:r>
              <a:rPr lang="en-US" b="1" i="1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chemeClr val="folHlink"/>
                </a:solidFill>
              </a:rPr>
              <a:t>An câu được … con cá, Bình câu được … con cá, Cường câu được … con cá. Cả ba người câu được… con cá </a:t>
            </a:r>
          </a:p>
          <a:p>
            <a:pPr marL="609600" indent="-609600" eaLnBrk="1" hangingPunct="1"/>
            <a:r>
              <a:rPr lang="en-US" smtClean="0">
                <a:solidFill>
                  <a:schemeClr val="folHlink"/>
                </a:solidFill>
              </a:rPr>
              <a:t>Muốn biết cả ba bạn câu được bao nhiêu con cá ta làm thế nào ?</a:t>
            </a:r>
          </a:p>
          <a:p>
            <a:pPr marL="609600" indent="-609600" eaLnBrk="1" hangingPunct="1"/>
            <a:r>
              <a:rPr lang="en-US" smtClean="0">
                <a:solidFill>
                  <a:schemeClr val="folHlink"/>
                </a:solidFill>
              </a:rPr>
              <a:t>Thực hiện phép tính cộng số con cá của ba bạn với nhau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1143000"/>
          </a:xfrm>
        </p:spPr>
        <p:txBody>
          <a:bodyPr/>
          <a:lstStyle/>
          <a:p>
            <a:pPr marL="609600" indent="-609600" eaLnBrk="1" hangingPunct="1"/>
            <a:r>
              <a:rPr lang="en-US" sz="3600" smtClean="0">
                <a:solidFill>
                  <a:schemeClr val="folHlink"/>
                </a:solidFill>
              </a:rPr>
              <a:t>Số cá câu được có thể là</a:t>
            </a:r>
          </a:p>
          <a:p>
            <a:pPr marL="609600" indent="-609600" eaLnBrk="1" hangingPunct="1"/>
            <a:endParaRPr lang="en-US" sz="3600" smtClean="0">
              <a:solidFill>
                <a:schemeClr val="folHlink"/>
              </a:solidFill>
            </a:endParaRPr>
          </a:p>
          <a:p>
            <a:pPr marL="609600" indent="-609600" eaLnBrk="1" hangingPunct="1"/>
            <a:endParaRPr lang="en-US" sz="3600" smtClean="0">
              <a:solidFill>
                <a:schemeClr val="folHlink"/>
              </a:solidFill>
            </a:endParaRPr>
          </a:p>
          <a:p>
            <a:pPr marL="609600" indent="-609600" eaLnBrk="1" hangingPunct="1"/>
            <a:endParaRPr lang="en-US" sz="3600" smtClean="0">
              <a:solidFill>
                <a:schemeClr val="folHlink"/>
              </a:solidFill>
            </a:endParaRPr>
          </a:p>
          <a:p>
            <a:pPr marL="609600" indent="-609600" eaLnBrk="1" hangingPunct="1"/>
            <a:endParaRPr lang="en-US" sz="3600" smtClean="0">
              <a:solidFill>
                <a:schemeClr val="folHlink"/>
              </a:solidFill>
            </a:endParaRPr>
          </a:p>
        </p:txBody>
      </p:sp>
      <p:graphicFrame>
        <p:nvGraphicFramePr>
          <p:cNvPr id="18663" name="Group 231"/>
          <p:cNvGraphicFramePr>
            <a:graphicFrameLocks noGrp="1"/>
          </p:cNvGraphicFramePr>
          <p:nvPr>
            <p:ph sz="quarter" idx="3"/>
          </p:nvPr>
        </p:nvGraphicFramePr>
        <p:xfrm>
          <a:off x="0" y="2774950"/>
          <a:ext cx="9239250" cy="4083050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2362200"/>
                <a:gridCol w="2914650"/>
              </a:tblGrid>
              <a:tr h="1171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Số cá của 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Số cá của Bình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Số cá của Cường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Số cá của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itchFamily="34" charset="0"/>
                        </a:rPr>
                        <a:t>cả ba người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64" name="Rectangle 232"/>
          <p:cNvSpPr>
            <a:spLocks noChangeArrowheads="1"/>
          </p:cNvSpPr>
          <p:nvPr/>
        </p:nvSpPr>
        <p:spPr bwMode="auto">
          <a:xfrm>
            <a:off x="381000" y="4038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8665" name="Rectangle 233"/>
          <p:cNvSpPr>
            <a:spLocks noChangeArrowheads="1"/>
          </p:cNvSpPr>
          <p:nvPr/>
        </p:nvSpPr>
        <p:spPr bwMode="auto">
          <a:xfrm>
            <a:off x="2209800" y="4038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18666" name="Rectangle 234"/>
          <p:cNvSpPr>
            <a:spLocks noChangeArrowheads="1"/>
          </p:cNvSpPr>
          <p:nvPr/>
        </p:nvSpPr>
        <p:spPr bwMode="auto">
          <a:xfrm>
            <a:off x="4495800" y="4038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18667" name="Rectangle 235"/>
          <p:cNvSpPr>
            <a:spLocks noChangeArrowheads="1"/>
          </p:cNvSpPr>
          <p:nvPr/>
        </p:nvSpPr>
        <p:spPr bwMode="auto">
          <a:xfrm>
            <a:off x="6553200" y="3962400"/>
            <a:ext cx="2590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2 + 3 + 4</a:t>
            </a:r>
          </a:p>
        </p:txBody>
      </p:sp>
      <p:sp>
        <p:nvSpPr>
          <p:cNvPr id="18668" name="Rectangle 236"/>
          <p:cNvSpPr>
            <a:spLocks noChangeArrowheads="1"/>
          </p:cNvSpPr>
          <p:nvPr/>
        </p:nvSpPr>
        <p:spPr bwMode="auto">
          <a:xfrm>
            <a:off x="381000" y="4572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5</a:t>
            </a:r>
          </a:p>
        </p:txBody>
      </p:sp>
      <p:sp>
        <p:nvSpPr>
          <p:cNvPr id="18669" name="Rectangle 237"/>
          <p:cNvSpPr>
            <a:spLocks noChangeArrowheads="1"/>
          </p:cNvSpPr>
          <p:nvPr/>
        </p:nvSpPr>
        <p:spPr bwMode="auto">
          <a:xfrm>
            <a:off x="2286000" y="4572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8670" name="Rectangle 238"/>
          <p:cNvSpPr>
            <a:spLocks noChangeArrowheads="1"/>
          </p:cNvSpPr>
          <p:nvPr/>
        </p:nvSpPr>
        <p:spPr bwMode="auto">
          <a:xfrm>
            <a:off x="4546600" y="4572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0</a:t>
            </a:r>
          </a:p>
        </p:txBody>
      </p:sp>
      <p:sp>
        <p:nvSpPr>
          <p:cNvPr id="18671" name="Rectangle 239"/>
          <p:cNvSpPr>
            <a:spLocks noChangeArrowheads="1"/>
          </p:cNvSpPr>
          <p:nvPr/>
        </p:nvSpPr>
        <p:spPr bwMode="auto">
          <a:xfrm>
            <a:off x="7229475" y="4572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5 + 1 + 0</a:t>
            </a:r>
          </a:p>
        </p:txBody>
      </p:sp>
      <p:sp>
        <p:nvSpPr>
          <p:cNvPr id="18672" name="Rectangle 240"/>
          <p:cNvSpPr>
            <a:spLocks noChangeArrowheads="1"/>
          </p:cNvSpPr>
          <p:nvPr/>
        </p:nvSpPr>
        <p:spPr bwMode="auto">
          <a:xfrm>
            <a:off x="381000" y="5181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8673" name="Rectangle 241"/>
          <p:cNvSpPr>
            <a:spLocks noChangeArrowheads="1"/>
          </p:cNvSpPr>
          <p:nvPr/>
        </p:nvSpPr>
        <p:spPr bwMode="auto">
          <a:xfrm>
            <a:off x="2286000" y="5181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0</a:t>
            </a:r>
          </a:p>
        </p:txBody>
      </p:sp>
      <p:sp>
        <p:nvSpPr>
          <p:cNvPr id="18674" name="Rectangle 242"/>
          <p:cNvSpPr>
            <a:spLocks noChangeArrowheads="1"/>
          </p:cNvSpPr>
          <p:nvPr/>
        </p:nvSpPr>
        <p:spPr bwMode="auto">
          <a:xfrm>
            <a:off x="4562475" y="5181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8675" name="Rectangle 243"/>
          <p:cNvSpPr>
            <a:spLocks noChangeArrowheads="1"/>
          </p:cNvSpPr>
          <p:nvPr/>
        </p:nvSpPr>
        <p:spPr bwMode="auto">
          <a:xfrm>
            <a:off x="7229475" y="5181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1 + 0 + 2</a:t>
            </a:r>
          </a:p>
        </p:txBody>
      </p:sp>
      <p:sp>
        <p:nvSpPr>
          <p:cNvPr id="18676" name="Rectangle 244"/>
          <p:cNvSpPr>
            <a:spLocks noChangeArrowheads="1"/>
          </p:cNvSpPr>
          <p:nvPr/>
        </p:nvSpPr>
        <p:spPr bwMode="auto">
          <a:xfrm>
            <a:off x="368300" y="5715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…</a:t>
            </a:r>
          </a:p>
        </p:txBody>
      </p:sp>
      <p:sp>
        <p:nvSpPr>
          <p:cNvPr id="18677" name="Rectangle 245"/>
          <p:cNvSpPr>
            <a:spLocks noChangeArrowheads="1"/>
          </p:cNvSpPr>
          <p:nvPr/>
        </p:nvSpPr>
        <p:spPr bwMode="auto">
          <a:xfrm>
            <a:off x="2298700" y="5715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…</a:t>
            </a:r>
          </a:p>
        </p:txBody>
      </p:sp>
      <p:sp>
        <p:nvSpPr>
          <p:cNvPr id="18678" name="Rectangle 246"/>
          <p:cNvSpPr>
            <a:spLocks noChangeArrowheads="1"/>
          </p:cNvSpPr>
          <p:nvPr/>
        </p:nvSpPr>
        <p:spPr bwMode="auto">
          <a:xfrm>
            <a:off x="4572000" y="5715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…</a:t>
            </a:r>
          </a:p>
        </p:txBody>
      </p:sp>
      <p:sp>
        <p:nvSpPr>
          <p:cNvPr id="18679" name="Rectangle 247"/>
          <p:cNvSpPr>
            <a:spLocks noChangeArrowheads="1"/>
          </p:cNvSpPr>
          <p:nvPr/>
        </p:nvSpPr>
        <p:spPr bwMode="auto">
          <a:xfrm>
            <a:off x="7315200" y="5715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…</a:t>
            </a:r>
          </a:p>
        </p:txBody>
      </p:sp>
      <p:sp>
        <p:nvSpPr>
          <p:cNvPr id="18680" name="Rectangle 248"/>
          <p:cNvSpPr>
            <a:spLocks noChangeArrowheads="1"/>
          </p:cNvSpPr>
          <p:nvPr/>
        </p:nvSpPr>
        <p:spPr bwMode="auto">
          <a:xfrm>
            <a:off x="365125" y="6324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a</a:t>
            </a:r>
          </a:p>
        </p:txBody>
      </p:sp>
      <p:sp>
        <p:nvSpPr>
          <p:cNvPr id="18681" name="Rectangle 249"/>
          <p:cNvSpPr>
            <a:spLocks noChangeArrowheads="1"/>
          </p:cNvSpPr>
          <p:nvPr/>
        </p:nvSpPr>
        <p:spPr bwMode="auto">
          <a:xfrm>
            <a:off x="2330450" y="6324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b</a:t>
            </a:r>
          </a:p>
        </p:txBody>
      </p:sp>
      <p:sp>
        <p:nvSpPr>
          <p:cNvPr id="18682" name="Rectangle 250"/>
          <p:cNvSpPr>
            <a:spLocks noChangeArrowheads="1"/>
          </p:cNvSpPr>
          <p:nvPr/>
        </p:nvSpPr>
        <p:spPr bwMode="auto">
          <a:xfrm>
            <a:off x="4584700" y="63246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c</a:t>
            </a:r>
          </a:p>
        </p:txBody>
      </p:sp>
      <p:sp>
        <p:nvSpPr>
          <p:cNvPr id="18683" name="Rectangle 251"/>
          <p:cNvSpPr>
            <a:spLocks noChangeArrowheads="1"/>
          </p:cNvSpPr>
          <p:nvPr/>
        </p:nvSpPr>
        <p:spPr bwMode="auto">
          <a:xfrm>
            <a:off x="7207250" y="6340475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66"/>
                </a:solidFill>
                <a:latin typeface="Arial" charset="0"/>
              </a:rPr>
              <a:t>a + b +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1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1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664" grpId="0" animBg="1"/>
      <p:bldP spid="18665" grpId="0" animBg="1"/>
      <p:bldP spid="18666" grpId="0" animBg="1"/>
      <p:bldP spid="18667" grpId="0" animBg="1"/>
      <p:bldP spid="18668" grpId="0" animBg="1"/>
      <p:bldP spid="18669" grpId="0" animBg="1"/>
      <p:bldP spid="18670" grpId="0" animBg="1"/>
      <p:bldP spid="18671" grpId="0" animBg="1"/>
      <p:bldP spid="18672" grpId="0" animBg="1"/>
      <p:bldP spid="18673" grpId="0" animBg="1"/>
      <p:bldP spid="18674" grpId="0" animBg="1"/>
      <p:bldP spid="18675" grpId="0" animBg="1"/>
      <p:bldP spid="18676" grpId="0" animBg="1"/>
      <p:bldP spid="18677" grpId="0" animBg="1"/>
      <p:bldP spid="18678" grpId="0" animBg="1"/>
      <p:bldP spid="18679" grpId="0" animBg="1"/>
      <p:bldP spid="18680" grpId="0" animBg="1"/>
      <p:bldP spid="18681" grpId="0" animBg="1"/>
      <p:bldP spid="18682" grpId="0" animBg="1"/>
      <p:bldP spid="186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>
              <a:solidFill>
                <a:schemeClr val="hlink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z="6000" smtClean="0">
                <a:solidFill>
                  <a:schemeClr val="folHlink"/>
                </a:solidFill>
              </a:rPr>
              <a:t>a + b + c</a:t>
            </a:r>
          </a:p>
          <a:p>
            <a:pPr algn="ctr" eaLnBrk="1" hangingPunct="1">
              <a:buFontTx/>
              <a:buNone/>
            </a:pPr>
            <a:endParaRPr lang="en-US" sz="3600" smtClean="0">
              <a:solidFill>
                <a:schemeClr val="folHlink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4800" smtClean="0">
                <a:solidFill>
                  <a:schemeClr val="folHlink"/>
                </a:solidFill>
              </a:rPr>
              <a:t>Là biểu thức có chứa ba chữ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3600" b="1" smtClean="0">
                <a:solidFill>
                  <a:schemeClr val="folHlink"/>
                </a:solidFill>
              </a:rPr>
              <a:t>Nếu a = 2, b = 3 và c = 4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   thì a + b + c =</a:t>
            </a:r>
            <a:r>
              <a:rPr lang="en-US" sz="3600" smtClean="0">
                <a:solidFill>
                  <a:schemeClr val="hlink"/>
                </a:solidFill>
              </a:rPr>
              <a:t> </a:t>
            </a:r>
            <a:endParaRPr lang="en-US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3600" b="1" smtClean="0">
                <a:solidFill>
                  <a:schemeClr val="folHlink"/>
                </a:solidFill>
              </a:rPr>
              <a:t>Nếu a = 5, b = 1 và c = 0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</a:t>
            </a:r>
            <a:r>
              <a:rPr lang="en-US" sz="3600" b="1" smtClean="0">
                <a:solidFill>
                  <a:schemeClr val="folHlink"/>
                </a:solidFill>
              </a:rPr>
              <a:t>thì a + b + c =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smtClean="0">
                <a:solidFill>
                  <a:schemeClr val="folHlink"/>
                </a:solidFill>
              </a:rPr>
              <a:t>-</a:t>
            </a:r>
            <a:r>
              <a:rPr lang="en-US" sz="3600" b="1" smtClean="0">
                <a:solidFill>
                  <a:schemeClr val="folHlink"/>
                </a:solidFill>
              </a:rPr>
              <a:t> Nếu a = 1, b = 0 và c = 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</a:t>
            </a:r>
            <a:r>
              <a:rPr lang="en-US" sz="3600" b="1" smtClean="0">
                <a:solidFill>
                  <a:schemeClr val="folHlink"/>
                </a:solidFill>
              </a:rPr>
              <a:t>thì a + b + c =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Mỗi lần thay chữ bằng số, ta tính được một giá trị của biểu thức a + b + c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794125" y="2711450"/>
            <a:ext cx="2590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33CC"/>
                </a:solidFill>
                <a:latin typeface="Arial" charset="0"/>
              </a:rPr>
              <a:t>2 + 3 + 4 = 9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756025" y="3940175"/>
            <a:ext cx="2590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33CC"/>
                </a:solidFill>
                <a:latin typeface="Arial" charset="0"/>
              </a:rPr>
              <a:t>5 + 1 + 0 = 6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756025" y="5137150"/>
            <a:ext cx="2590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33CC"/>
                </a:solidFill>
                <a:latin typeface="Arial" charset="0"/>
              </a:rPr>
              <a:t>1 + 0 + 2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    LUYỆN TẬP: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 1/ Tính giá trị của a + b + c nếu 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3600" b="1" smtClean="0">
                <a:solidFill>
                  <a:schemeClr val="folHlink"/>
                </a:solidFill>
              </a:rPr>
              <a:t>a= 5,  b= 7,  c= 10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    - a + b + c = 5 + 7 + 10 = </a:t>
            </a:r>
            <a:r>
              <a:rPr lang="en-US" sz="3600" b="1" smtClean="0">
                <a:solidFill>
                  <a:srgbClr val="FF33CC"/>
                </a:solidFill>
              </a:rPr>
              <a:t>22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3600" b="1" smtClean="0">
              <a:solidFill>
                <a:srgbClr val="FF33CC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 startAt="2"/>
            </a:pPr>
            <a:r>
              <a:rPr lang="en-US" sz="3600" b="1" smtClean="0">
                <a:solidFill>
                  <a:schemeClr val="folHlink"/>
                </a:solidFill>
              </a:rPr>
              <a:t>a= 12,  b= 15,  c= 9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    - a + b + c  = 12 + 15 + 9 = </a:t>
            </a:r>
            <a:r>
              <a:rPr lang="en-US" sz="3600" b="1" smtClean="0">
                <a:solidFill>
                  <a:srgbClr val="FF33CC"/>
                </a:solidFill>
              </a:rPr>
              <a:t>36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hlink"/>
                </a:solidFill>
              </a:rPr>
              <a:t> </a:t>
            </a:r>
            <a:r>
              <a:rPr lang="en-US" sz="5400" smtClean="0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solidFill>
                  <a:schemeClr val="hlink"/>
                </a:solidFill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600" smtClean="0">
                <a:solidFill>
                  <a:schemeClr val="hlink"/>
                </a:solidFill>
              </a:rPr>
              <a:t> </a:t>
            </a:r>
            <a:r>
              <a:rPr lang="en-US" sz="3600" b="1" smtClean="0">
                <a:solidFill>
                  <a:schemeClr val="folHlink"/>
                </a:solidFill>
              </a:rPr>
              <a:t>2/ a x b x c là biểu thức có chứa ba chữ.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   Nếu a= 4, b= 3 và c= 5 thì giá trị của biểu thức a x b x c là 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chemeClr val="hlink"/>
                </a:solidFill>
              </a:rPr>
              <a:t>            </a:t>
            </a:r>
            <a:r>
              <a:rPr lang="en-US" sz="3600" b="1" smtClean="0">
                <a:solidFill>
                  <a:srgbClr val="FF33CC"/>
                </a:solidFill>
              </a:rPr>
              <a:t>a x b x c = 4 x 3 x 5 = 60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chemeClr val="hlink"/>
                </a:solidFill>
              </a:rPr>
              <a:t>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-Tính giá trị của  a x b x c nếu 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arenR"/>
            </a:pPr>
            <a:r>
              <a:rPr lang="en-US" sz="3600" b="1" smtClean="0">
                <a:solidFill>
                  <a:schemeClr val="folHlink"/>
                </a:solidFill>
              </a:rPr>
              <a:t>a= 9, b= 5 và c= 2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chemeClr val="hlink"/>
                </a:solidFill>
              </a:rPr>
              <a:t>             </a:t>
            </a:r>
            <a:r>
              <a:rPr lang="en-US" sz="3600" b="1" smtClean="0">
                <a:solidFill>
                  <a:srgbClr val="FF33CC"/>
                </a:solidFill>
              </a:rPr>
              <a:t>a x b x c = 9 x 5 x 2 = 90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algn="l" eaLnBrk="1" hangingPunct="1"/>
            <a:r>
              <a:rPr lang="en-US" b="1" u="sng" smtClean="0">
                <a:solidFill>
                  <a:schemeClr val="folHlink"/>
                </a:solidFill>
              </a:rPr>
              <a:t>Toán</a:t>
            </a:r>
            <a:r>
              <a:rPr lang="en-US" smtClean="0">
                <a:solidFill>
                  <a:schemeClr val="folHlink"/>
                </a:solidFill>
              </a:rPr>
              <a:t> : </a:t>
            </a:r>
            <a:r>
              <a:rPr lang="en-US" sz="3600" b="1" i="1" smtClean="0">
                <a:solidFill>
                  <a:schemeClr val="folHlink"/>
                </a:solidFill>
              </a:rPr>
              <a:t>BIỂU THỨC CÓ CHỨA BA CHỮ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3600" b="1" smtClean="0">
                <a:solidFill>
                  <a:schemeClr val="folHlink"/>
                </a:solidFill>
              </a:rPr>
              <a:t>3/ Cho biết m = 10, n = 5, p = 2, tính giá trị của biểu thức :</a:t>
            </a:r>
          </a:p>
          <a:p>
            <a:pPr marL="609600" indent="-609600" eaLnBrk="1" hangingPunct="1">
              <a:buFontTx/>
              <a:buNone/>
            </a:pPr>
            <a:endParaRPr lang="en-US" sz="3600" b="1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folHlink"/>
                </a:solidFill>
              </a:rPr>
              <a:t>a)m + n +p         b) m – n – p            c) m + n x p</a:t>
            </a: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folHlink"/>
                </a:solidFill>
              </a:rPr>
              <a:t>   m +(n + p)          m – (n – p)             (m + n) x p</a:t>
            </a: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chemeClr val="folHlink"/>
                </a:solidFill>
              </a:rPr>
              <a:t> </a:t>
            </a:r>
            <a:endParaRPr lang="en-US" sz="48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739</Words>
  <Application>Microsoft PowerPoint</Application>
  <PresentationFormat>On-screen Show (4:3)</PresentationFormat>
  <Paragraphs>116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Arial</vt:lpstr>
      <vt:lpstr>Default Design</vt:lpstr>
      <vt:lpstr>Slide 1</vt:lpstr>
      <vt:lpstr>BÀI CŨ :</vt:lpstr>
      <vt:lpstr>Toán : BIỂU THỨC CÓ CHỨA BA CHỮ</vt:lpstr>
      <vt:lpstr>Toán : BIỂU THỨC CÓ CHỨA BA CHỮ</vt:lpstr>
      <vt:lpstr>Toán : BIỂU THỨC CÓ CHỨA BA CHỮ</vt:lpstr>
      <vt:lpstr>Toán : BIỂU THỨC CÓ CHỨA BA CHỮ</vt:lpstr>
      <vt:lpstr>Toán : BIỂU THỨC CÓ CHỨA BA CHỮ</vt:lpstr>
      <vt:lpstr>Toán : BIỂU THỨC CÓ CHỨA BA CHỮ</vt:lpstr>
      <vt:lpstr>Toán : BIỂU THỨC CÓ CHỨA BA CHỮ</vt:lpstr>
      <vt:lpstr>Toán : BIỂU THỨC CÓ CHỨA BA CHỮ</vt:lpstr>
      <vt:lpstr>Toán : BIỂU THỨC CÓ CHỨA BA CHỮ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CSTeam</cp:lastModifiedBy>
  <cp:revision>13</cp:revision>
  <dcterms:created xsi:type="dcterms:W3CDTF">2008-10-05T07:32:40Z</dcterms:created>
  <dcterms:modified xsi:type="dcterms:W3CDTF">2016-06-30T02:11:39Z</dcterms:modified>
</cp:coreProperties>
</file>